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51" r:id="rId2"/>
    <p:sldId id="555" r:id="rId3"/>
    <p:sldId id="257" r:id="rId4"/>
    <p:sldId id="258" r:id="rId5"/>
    <p:sldId id="393" r:id="rId6"/>
    <p:sldId id="394" r:id="rId7"/>
    <p:sldId id="397" r:id="rId8"/>
    <p:sldId id="398" r:id="rId9"/>
    <p:sldId id="400" r:id="rId10"/>
    <p:sldId id="402" r:id="rId11"/>
    <p:sldId id="403" r:id="rId12"/>
    <p:sldId id="404" r:id="rId13"/>
    <p:sldId id="408" r:id="rId14"/>
    <p:sldId id="410" r:id="rId15"/>
    <p:sldId id="414" r:id="rId16"/>
    <p:sldId id="434" r:id="rId17"/>
    <p:sldId id="432" r:id="rId18"/>
    <p:sldId id="435" r:id="rId19"/>
    <p:sldId id="415" r:id="rId20"/>
    <p:sldId id="416" r:id="rId21"/>
    <p:sldId id="417" r:id="rId22"/>
    <p:sldId id="543" r:id="rId23"/>
    <p:sldId id="419" r:id="rId24"/>
    <p:sldId id="454" r:id="rId25"/>
    <p:sldId id="460" r:id="rId26"/>
    <p:sldId id="472" r:id="rId27"/>
    <p:sldId id="473" r:id="rId28"/>
    <p:sldId id="465" r:id="rId29"/>
    <p:sldId id="468" r:id="rId30"/>
    <p:sldId id="544" r:id="rId31"/>
    <p:sldId id="480" r:id="rId32"/>
    <p:sldId id="481" r:id="rId33"/>
    <p:sldId id="482" r:id="rId34"/>
    <p:sldId id="485" r:id="rId35"/>
    <p:sldId id="486" r:id="rId36"/>
    <p:sldId id="491" r:id="rId37"/>
    <p:sldId id="545" r:id="rId38"/>
    <p:sldId id="495" r:id="rId39"/>
    <p:sldId id="456" r:id="rId40"/>
    <p:sldId id="497" r:id="rId41"/>
    <p:sldId id="498" r:id="rId42"/>
    <p:sldId id="499" r:id="rId43"/>
    <p:sldId id="500" r:id="rId44"/>
    <p:sldId id="527" r:id="rId45"/>
    <p:sldId id="556" r:id="rId46"/>
    <p:sldId id="54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982" autoAdjust="0"/>
  </p:normalViewPr>
  <p:slideViewPr>
    <p:cSldViewPr>
      <p:cViewPr varScale="1">
        <p:scale>
          <a:sx n="67" d="100"/>
          <a:sy n="67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DA74B-BDAE-4D9F-8853-9D997C4DAF57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B128-6CF7-4060-9FA0-CECB045CDBB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0245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0F2-052E-43B3-B341-072D8FC77988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2082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313F-5FE4-4DE3-B1D2-143E4075C6FE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0757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0C84-6711-48BD-9E56-7F6C55E736DC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2630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C811-FA47-4565-A744-E9DE423E9739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5941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4FCE-93D8-4297-867F-92675F008BBB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6155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A062-E0FF-4E38-836D-60B3822503F7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5821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4665-2DD0-448F-A9DF-95E6701775F5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4469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D7FB-C663-4F75-BA71-02C8E60E9E54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6252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4E35-0935-46C1-A897-2EA570F70092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4101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432-46FD-4399-BDCA-DE179CB00DB1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9701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F9B4-3DBB-4F28-AC6D-A73C012F6238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1479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D2137-4362-4F1F-B1CC-A6434A617C97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254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496"/>
            <a:ext cx="7772400" cy="1184273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002060"/>
                </a:solidFill>
              </a:rPr>
              <a:t>GINGIVAL ENLARGEMENT</a:t>
            </a:r>
            <a:endParaRPr lang="en-IN" sz="40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2040" y="4653136"/>
            <a:ext cx="3632448" cy="17526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algn="r"/>
            <a:r>
              <a:rPr lang="en-IN" sz="2800" i="1" dirty="0" smtClean="0">
                <a:solidFill>
                  <a:srgbClr val="0070C0"/>
                </a:solidFill>
              </a:rPr>
              <a:t>Dr PUSHPENDRA YADAV</a:t>
            </a:r>
          </a:p>
          <a:p>
            <a:pPr algn="r"/>
            <a:r>
              <a:rPr lang="en-IN" sz="2800" i="1" dirty="0" smtClean="0">
                <a:solidFill>
                  <a:srgbClr val="0070C0"/>
                </a:solidFill>
              </a:rPr>
              <a:t>Senior Lecturer</a:t>
            </a:r>
          </a:p>
          <a:p>
            <a:pPr algn="r"/>
            <a:r>
              <a:rPr lang="en-IN" sz="2800" i="1" dirty="0" err="1" smtClean="0">
                <a:solidFill>
                  <a:srgbClr val="0070C0"/>
                </a:solidFill>
              </a:rPr>
              <a:t>Dept</a:t>
            </a:r>
            <a:r>
              <a:rPr lang="en-IN" sz="2800" i="1" dirty="0" smtClean="0">
                <a:solidFill>
                  <a:srgbClr val="0070C0"/>
                </a:solidFill>
              </a:rPr>
              <a:t> of Periodontology</a:t>
            </a:r>
            <a:endParaRPr lang="en-IN" sz="2800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32139">
            <a:off x="847569" y="4380057"/>
            <a:ext cx="3463815" cy="207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14282" y="285728"/>
            <a:ext cx="871543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  <a:latin typeface="Elephant" pitchFamily="18" charset="0"/>
              </a:rPr>
              <a:t>RUNGTA COLLEGE OF DENTAL SCIENCES AND RESEARCH,BHILAI</a:t>
            </a:r>
            <a:endParaRPr lang="en-IN" sz="2000" b="1" dirty="0">
              <a:solidFill>
                <a:schemeClr val="tx1"/>
              </a:solidFill>
              <a:latin typeface="Elephant" pitchFamily="18" charset="0"/>
            </a:endParaRPr>
          </a:p>
        </p:txBody>
      </p:sp>
      <p:pic>
        <p:nvPicPr>
          <p:cNvPr id="7" name="Picture 6" descr="rungta logo">
            <a:extLst>
              <a:ext uri="{FF2B5EF4-FFF2-40B4-BE49-F238E27FC236}">
                <a16:creationId xmlns:a16="http://schemas.microsoft.com/office/drawing/2014/main" xmlns="" id="{56151898-4EE9-EF39-FD6C-881639E96B4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285860"/>
            <a:ext cx="1512168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16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sz="2400" b="1" dirty="0" smtClean="0">
                <a:solidFill>
                  <a:srgbClr val="7030A0"/>
                </a:solidFill>
              </a:rPr>
              <a:t>Clinical features: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cs typeface="Times New Roman" pitchFamily="18" charset="0"/>
              </a:rPr>
              <a:t>The </a:t>
            </a:r>
            <a:r>
              <a:rPr lang="en-IN" sz="2400" b="1" dirty="0" err="1" smtClean="0">
                <a:cs typeface="Times New Roman" pitchFamily="18" charset="0"/>
              </a:rPr>
              <a:t>gingiva</a:t>
            </a:r>
            <a:r>
              <a:rPr lang="en-IN" sz="2400" b="1" dirty="0" smtClean="0">
                <a:cs typeface="Times New Roman" pitchFamily="18" charset="0"/>
              </a:rPr>
              <a:t> appears red, friable, and sometimes granular and bleeds easily;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cs typeface="Times New Roman" pitchFamily="18" charset="0"/>
              </a:rPr>
              <a:t>usually it does not induce a loss of attachment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often consists of a mild marginal gingival enlargement that extends to the attached </a:t>
            </a:r>
            <a:r>
              <a:rPr lang="en-IN" sz="2400" b="1" dirty="0" err="1" smtClean="0"/>
              <a:t>gingiva</a:t>
            </a:r>
            <a:r>
              <a:rPr lang="en-IN" sz="2400" b="1" dirty="0" smtClean="0"/>
              <a:t> </a:t>
            </a:r>
            <a:endParaRPr lang="en-IN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995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729" y="476672"/>
            <a:ext cx="4631351" cy="2804188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4618663" cy="2880320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90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464496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Non-specific conditioned enlargement (Pyogenic Granuloma):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It </a:t>
            </a:r>
            <a:r>
              <a:rPr lang="en-US" sz="2400" b="1" dirty="0"/>
              <a:t>is a tumor like gingival enlargement </a:t>
            </a:r>
            <a:endParaRPr lang="en-US" sz="24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considered as an </a:t>
            </a:r>
            <a:r>
              <a:rPr lang="en-US" sz="2400" b="1" dirty="0"/>
              <a:t>exaggerated conditional response to minor </a:t>
            </a:r>
            <a:r>
              <a:rPr lang="en-US" sz="2400" b="1" dirty="0" smtClean="0"/>
              <a:t>trauma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cs typeface="Times New Roman" pitchFamily="18" charset="0"/>
              </a:rPr>
              <a:t>The </a:t>
            </a:r>
            <a:r>
              <a:rPr lang="en-US" sz="2400" b="1" dirty="0">
                <a:cs typeface="Times New Roman" pitchFamily="18" charset="0"/>
              </a:rPr>
              <a:t>exact nature of systemic conditioning factor is not </a:t>
            </a:r>
            <a:r>
              <a:rPr lang="en-US" sz="2400" b="1" dirty="0" smtClean="0">
                <a:cs typeface="Times New Roman" pitchFamily="18" charset="0"/>
              </a:rPr>
              <a:t>known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cs typeface="Times New Roman" pitchFamily="18" charset="0"/>
              </a:rPr>
              <a:t>Recurrence rate is about 15</a:t>
            </a:r>
            <a:r>
              <a:rPr lang="en-US" sz="2400" b="1" dirty="0" smtClean="0">
                <a:cs typeface="Times New Roman" pitchFamily="18" charset="0"/>
              </a:rPr>
              <a:t>%</a:t>
            </a:r>
            <a:endParaRPr lang="en-US" sz="2400" b="1" dirty="0"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b="1" dirty="0"/>
          </a:p>
          <a:p>
            <a:pPr marL="0" indent="0" algn="just">
              <a:lnSpc>
                <a:spcPct val="150000"/>
              </a:lnSpc>
              <a:buNone/>
            </a:pPr>
            <a:endParaRPr lang="en-IN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616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</a:rPr>
              <a:t>Clinical features </a:t>
            </a:r>
            <a:r>
              <a:rPr lang="en-US" sz="2400" b="1" dirty="0">
                <a:solidFill>
                  <a:srgbClr val="7030A0"/>
                </a:solidFill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The lesion varies from a discrete spherical, </a:t>
            </a:r>
            <a:r>
              <a:rPr lang="en-IN" sz="2400" b="1" dirty="0" err="1" smtClean="0"/>
              <a:t>tumorlike</a:t>
            </a:r>
            <a:r>
              <a:rPr lang="en-IN" sz="2400" b="1" dirty="0" smtClean="0"/>
              <a:t> mass with a </a:t>
            </a:r>
            <a:r>
              <a:rPr lang="en-IN" sz="2400" b="1" dirty="0" err="1" smtClean="0"/>
              <a:t>pedunculated</a:t>
            </a:r>
            <a:r>
              <a:rPr lang="en-IN" sz="2400" b="1" dirty="0" smtClean="0"/>
              <a:t> attachment to a flattened, </a:t>
            </a:r>
            <a:r>
              <a:rPr lang="en-IN" sz="2400" b="1" dirty="0" err="1" smtClean="0"/>
              <a:t>keloidlike</a:t>
            </a:r>
            <a:r>
              <a:rPr lang="en-IN" sz="2400" b="1" dirty="0" smtClean="0"/>
              <a:t> enlargement with a broad base.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It is bright red or purple and either friable or firm, depending on its duration; in the majority of cases it presents with surface ulceration and purulent exudation.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The lesion tends to </a:t>
            </a:r>
            <a:r>
              <a:rPr lang="en-IN" sz="2400" b="1" dirty="0" err="1" smtClean="0"/>
              <a:t>involute</a:t>
            </a:r>
            <a:r>
              <a:rPr lang="en-IN" sz="2400" b="1" dirty="0" smtClean="0"/>
              <a:t> spontaneously to become a </a:t>
            </a:r>
            <a:r>
              <a:rPr lang="en-IN" sz="2400" b="1" dirty="0" err="1" smtClean="0"/>
              <a:t>fibroepithelial</a:t>
            </a:r>
            <a:r>
              <a:rPr lang="en-IN" sz="2400" b="1" dirty="0" smtClean="0"/>
              <a:t> </a:t>
            </a:r>
            <a:r>
              <a:rPr lang="en-IN" sz="2400" b="1" dirty="0" err="1" smtClean="0"/>
              <a:t>papilloma</a:t>
            </a:r>
            <a:r>
              <a:rPr lang="en-IN" sz="2400" b="1" dirty="0" smtClean="0"/>
              <a:t>, or it may persist relatively unchanged for years. </a:t>
            </a:r>
            <a:endParaRPr lang="en-US" sz="2400" dirty="0"/>
          </a:p>
          <a:p>
            <a:pPr marL="0" indent="0" algn="just">
              <a:lnSpc>
                <a:spcPct val="150000"/>
              </a:lnSpc>
              <a:buNone/>
            </a:pPr>
            <a:endParaRPr lang="en-US" sz="2400" b="1" dirty="0"/>
          </a:p>
          <a:p>
            <a:pPr marL="0" indent="0" algn="just">
              <a:lnSpc>
                <a:spcPct val="150000"/>
              </a:lnSpc>
              <a:buNone/>
            </a:pP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973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14</a:t>
            </a:fld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5537"/>
            <a:ext cx="3855174" cy="2520280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190219" cy="2880320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80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Leukaemia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/>
              <a:t>Leukemia does not cause the gingivitis but the lowered resistance to infection due to lack of normal functioning leukocytes tends to aggravate already present gingivitis and the increased bleeding tendency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85720" y="214311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/>
              <a:t>Systemic Diseases causing Gingival Enlargement</a:t>
            </a:r>
            <a:endParaRPr lang="en-IN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5863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err="1" smtClean="0"/>
              <a:t>Gingiva</a:t>
            </a:r>
            <a:r>
              <a:rPr lang="en-IN" sz="2400" b="1" dirty="0" smtClean="0"/>
              <a:t> is generally bluish red and has a shiny surface.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The consistency is moderately firm, but there is a tendency toward friability and </a:t>
            </a:r>
            <a:r>
              <a:rPr lang="en-IN" sz="2400" b="1" dirty="0" err="1" smtClean="0"/>
              <a:t>hemorrhage</a:t>
            </a:r>
            <a:r>
              <a:rPr lang="en-IN" sz="2400" b="1" dirty="0" smtClean="0"/>
              <a:t>, occurring either spontaneously or on slight irritation.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206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C</a:t>
            </a:r>
            <a:r>
              <a:rPr lang="en-US" sz="2400" b="1" dirty="0" smtClean="0"/>
              <a:t>onsistency </a:t>
            </a:r>
            <a:r>
              <a:rPr lang="en-US" sz="2400" b="1" dirty="0"/>
              <a:t>is moderately firm but there is tendency toward friability and hemorrhage occurring either spontaneously or on slight </a:t>
            </a:r>
            <a:r>
              <a:rPr lang="en-US" sz="2400" b="1" dirty="0" smtClean="0"/>
              <a:t>irritation</a:t>
            </a:r>
            <a:endParaRPr lang="en-US" sz="2400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Acute </a:t>
            </a:r>
            <a:r>
              <a:rPr lang="en-US" sz="2400" b="1" dirty="0"/>
              <a:t>painful necrotizing ulcerative inflammatory involvement sometimes occurs in the crevice formed at the junction of the enlarged gingiva and the </a:t>
            </a:r>
            <a:r>
              <a:rPr lang="en-US" sz="2400" b="1" dirty="0" err="1"/>
              <a:t>contigous</a:t>
            </a:r>
            <a:r>
              <a:rPr lang="en-US" sz="2400" b="1" dirty="0"/>
              <a:t> tooth </a:t>
            </a:r>
            <a:r>
              <a:rPr lang="en-US" sz="2400" b="1" dirty="0" smtClean="0"/>
              <a:t>surface</a:t>
            </a:r>
            <a:endParaRPr lang="en-US" sz="2400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Patients with leukemia may also have simple chronic inflammation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806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</a:rPr>
              <a:t> </a:t>
            </a:r>
            <a:endParaRPr lang="en-IN" sz="2400" b="1" dirty="0">
              <a:solidFill>
                <a:schemeClr val="accent1">
                  <a:lumMod val="7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119" y="332656"/>
            <a:ext cx="4555706" cy="2808312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91407"/>
            <a:ext cx="4477697" cy="2745905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0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49491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b="1" dirty="0" err="1" smtClean="0">
                <a:solidFill>
                  <a:schemeClr val="accent6">
                    <a:lumMod val="75000"/>
                  </a:schemeClr>
                </a:solidFill>
              </a:rPr>
              <a:t>Granulamatous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 diseases – Wegener’s </a:t>
            </a:r>
            <a:r>
              <a:rPr lang="en-IN" b="1" dirty="0" err="1" smtClean="0">
                <a:solidFill>
                  <a:schemeClr val="accent6">
                    <a:lumMod val="75000"/>
                  </a:schemeClr>
                </a:solidFill>
              </a:rPr>
              <a:t>granulamatosis</a:t>
            </a:r>
            <a:endParaRPr lang="en-IN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400" b="1" dirty="0" smtClean="0">
                <a:cs typeface="Times New Roman" pitchFamily="18" charset="0"/>
              </a:rPr>
              <a:t>rare </a:t>
            </a:r>
            <a:r>
              <a:rPr lang="en-US" sz="2400" b="1" dirty="0">
                <a:cs typeface="Times New Roman" pitchFamily="18" charset="0"/>
              </a:rPr>
              <a:t>disease </a:t>
            </a:r>
            <a:endParaRPr lang="en-US" sz="2400" b="1" dirty="0" smtClean="0"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400" b="1" dirty="0" smtClean="0">
                <a:cs typeface="Times New Roman" pitchFamily="18" charset="0"/>
              </a:rPr>
              <a:t>characterized </a:t>
            </a:r>
            <a:r>
              <a:rPr lang="en-US" sz="2400" b="1" dirty="0">
                <a:cs typeface="Times New Roman" pitchFamily="18" charset="0"/>
              </a:rPr>
              <a:t>by acute granulomatous necrotizing lesions of the respiratory tract, including nasal and oral </a:t>
            </a:r>
            <a:r>
              <a:rPr lang="en-US" sz="2400" b="1" dirty="0" smtClean="0">
                <a:cs typeface="Times New Roman" pitchFamily="18" charset="0"/>
              </a:rPr>
              <a:t>defects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028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72386" cy="21431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</a:t>
            </a:r>
            <a:endParaRPr lang="en-IN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71473" y="1285861"/>
          <a:ext cx="7929618" cy="5491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2643206"/>
                <a:gridCol w="2643206"/>
              </a:tblGrid>
              <a:tr h="504093">
                <a:tc>
                  <a:txBody>
                    <a:bodyPr/>
                    <a:lstStyle/>
                    <a:p>
                      <a:r>
                        <a:rPr lang="en-US" dirty="0" smtClean="0"/>
                        <a:t>CORE AREAS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IN" dirty="0"/>
                    </a:p>
                  </a:txBody>
                  <a:tcPr/>
                </a:tc>
              </a:tr>
              <a:tr h="504093"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Affective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Desire to know</a:t>
                      </a:r>
                      <a:endParaRPr lang="en-IN" sz="1600" dirty="0"/>
                    </a:p>
                  </a:txBody>
                  <a:tcPr/>
                </a:tc>
              </a:tr>
              <a:tr h="504093"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576057">
                <a:tc>
                  <a:txBody>
                    <a:bodyPr/>
                    <a:lstStyle/>
                    <a:p>
                      <a:r>
                        <a:rPr lang="en-US" dirty="0" smtClean="0"/>
                        <a:t>INFLAMMATARY ENLARGEMENT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576057">
                <a:tc>
                  <a:txBody>
                    <a:bodyPr/>
                    <a:lstStyle/>
                    <a:p>
                      <a:r>
                        <a:rPr lang="en-US" dirty="0" smtClean="0"/>
                        <a:t>DRUG INDUCED ENLARGEMENT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576057">
                <a:tc>
                  <a:txBody>
                    <a:bodyPr/>
                    <a:lstStyle/>
                    <a:p>
                      <a:r>
                        <a:rPr lang="en-US" dirty="0" smtClean="0"/>
                        <a:t>IDIOPATHIC</a:t>
                      </a:r>
                      <a:r>
                        <a:rPr lang="en-US" baseline="0" dirty="0" smtClean="0"/>
                        <a:t> ENLARGEMENT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822938">
                <a:tc>
                  <a:txBody>
                    <a:bodyPr/>
                    <a:lstStyle/>
                    <a:p>
                      <a:r>
                        <a:rPr lang="en-US" dirty="0" smtClean="0"/>
                        <a:t>ENLARGEMENTS</a:t>
                      </a:r>
                      <a:r>
                        <a:rPr lang="en-US" baseline="0" dirty="0" smtClean="0"/>
                        <a:t> ASSOCIATED WITH SYSTEMIC DISEASES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Must to know</a:t>
                      </a:r>
                      <a:endParaRPr lang="en-IN" sz="1600" dirty="0"/>
                    </a:p>
                  </a:txBody>
                  <a:tcPr/>
                </a:tc>
              </a:tr>
              <a:tr h="576057">
                <a:tc>
                  <a:txBody>
                    <a:bodyPr/>
                    <a:lstStyle/>
                    <a:p>
                      <a:r>
                        <a:rPr lang="en-US" dirty="0" smtClean="0"/>
                        <a:t>NEOPLASTIC</a:t>
                      </a:r>
                      <a:r>
                        <a:rPr lang="en-US" baseline="0" dirty="0" smtClean="0"/>
                        <a:t> E</a:t>
                      </a:r>
                      <a:r>
                        <a:rPr lang="en-US" dirty="0" smtClean="0"/>
                        <a:t>NLARGEMENT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504093">
                <a:tc>
                  <a:txBody>
                    <a:bodyPr/>
                    <a:lstStyle/>
                    <a:p>
                      <a:r>
                        <a:rPr lang="en-US" dirty="0" smtClean="0"/>
                        <a:t>FALSE ENLARGEMENT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Etiology: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unknown but the condition is considered an immunologically mediated tissue injury</a:t>
            </a:r>
            <a:endParaRPr lang="en-US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IN" sz="2400" b="1" dirty="0" smtClean="0">
                <a:latin typeface="+mj-lt"/>
                <a:cs typeface="Times New Roman" pitchFamily="18" charset="0"/>
              </a:rPr>
              <a:t>development of renal lesion and acute necrotizing </a:t>
            </a:r>
            <a:r>
              <a:rPr lang="en-IN" sz="2400" b="1" dirty="0" err="1" smtClean="0">
                <a:latin typeface="+mj-lt"/>
                <a:cs typeface="Times New Roman" pitchFamily="18" charset="0"/>
              </a:rPr>
              <a:t>vasculitis</a:t>
            </a:r>
            <a:r>
              <a:rPr lang="en-IN" sz="2400" b="1" dirty="0" smtClean="0">
                <a:latin typeface="+mj-lt"/>
                <a:cs typeface="Times New Roman" pitchFamily="18" charset="0"/>
              </a:rPr>
              <a:t>  affecting the blood vessels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IN" sz="2400" b="1" dirty="0" smtClean="0">
                <a:latin typeface="+mj-lt"/>
                <a:cs typeface="Times New Roman" pitchFamily="18" charset="0"/>
              </a:rPr>
              <a:t>The use of immunosuppressant in case of  renal 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026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7030A0"/>
                </a:solidFill>
                <a:cs typeface="Times New Roman" pitchFamily="18" charset="0"/>
              </a:rPr>
              <a:t>Clinical presentation: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400" b="1" dirty="0" smtClean="0">
                <a:cs typeface="Times New Roman" pitchFamily="18" charset="0"/>
              </a:rPr>
              <a:t>Initially involves </a:t>
            </a:r>
            <a:r>
              <a:rPr lang="en-US" sz="2400" b="1" dirty="0">
                <a:cs typeface="Times New Roman" pitchFamily="18" charset="0"/>
              </a:rPr>
              <a:t>the </a:t>
            </a:r>
            <a:r>
              <a:rPr lang="en-US" sz="2400" b="1" dirty="0" err="1">
                <a:cs typeface="Times New Roman" pitchFamily="18" charset="0"/>
              </a:rPr>
              <a:t>orofacial</a:t>
            </a:r>
            <a:r>
              <a:rPr lang="en-US" sz="2400" b="1" dirty="0">
                <a:cs typeface="Times New Roman" pitchFamily="18" charset="0"/>
              </a:rPr>
              <a:t> region and includes </a:t>
            </a:r>
            <a:endParaRPr lang="en-US" sz="2400" b="1" dirty="0" smtClean="0">
              <a:cs typeface="Times New Roman" pitchFamily="18" charset="0"/>
            </a:endParaRPr>
          </a:p>
          <a:p>
            <a:pPr lvl="1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400" b="1" dirty="0" smtClean="0">
                <a:cs typeface="Times New Roman" pitchFamily="18" charset="0"/>
              </a:rPr>
              <a:t>oral </a:t>
            </a:r>
            <a:r>
              <a:rPr lang="en-US" sz="2400" b="1" dirty="0">
                <a:cs typeface="Times New Roman" pitchFamily="18" charset="0"/>
              </a:rPr>
              <a:t>mucosal ulceration, gingival enlargement, abnormal tooth mobility, </a:t>
            </a:r>
            <a:r>
              <a:rPr lang="en-US" sz="2400" b="1" dirty="0" smtClean="0">
                <a:cs typeface="Times New Roman" pitchFamily="18" charset="0"/>
              </a:rPr>
              <a:t>exfoliation </a:t>
            </a:r>
            <a:r>
              <a:rPr lang="en-US" sz="2400" b="1" dirty="0">
                <a:cs typeface="Times New Roman" pitchFamily="18" charset="0"/>
              </a:rPr>
              <a:t>of teeth and delayed healing response </a:t>
            </a:r>
            <a:endParaRPr lang="en-IN" sz="2400" b="1" dirty="0">
              <a:solidFill>
                <a:srgbClr val="FF0000"/>
              </a:solidFill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IN" sz="2400" b="1" dirty="0" smtClean="0">
                <a:cs typeface="Times New Roman" pitchFamily="18" charset="0"/>
              </a:rPr>
              <a:t>reddish purple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IN" sz="2400" b="1" dirty="0" smtClean="0">
                <a:cs typeface="Times New Roman" pitchFamily="18" charset="0"/>
              </a:rPr>
              <a:t>bleeds easily on stimulation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endParaRPr lang="en-IN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14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22</a:t>
            </a:fld>
            <a:endParaRPr lang="en-IN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615411" cy="2996673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49491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b="1" dirty="0" err="1" smtClean="0">
                <a:solidFill>
                  <a:schemeClr val="accent6">
                    <a:lumMod val="75000"/>
                  </a:schemeClr>
                </a:solidFill>
              </a:rPr>
              <a:t>Granulamatous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 diseases – </a:t>
            </a:r>
            <a:r>
              <a:rPr lang="en-IN" b="1" dirty="0" err="1" smtClean="0">
                <a:solidFill>
                  <a:schemeClr val="accent6">
                    <a:lumMod val="75000"/>
                  </a:schemeClr>
                </a:solidFill>
              </a:rPr>
              <a:t>Sarcoidosis</a:t>
            </a:r>
            <a:endParaRPr lang="en-IN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unknown etiology</a:t>
            </a:r>
            <a:endParaRPr lang="en-US" sz="2400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Starts at- 20s </a:t>
            </a:r>
            <a:r>
              <a:rPr lang="en-US" sz="2400" b="1" dirty="0"/>
              <a:t>or </a:t>
            </a:r>
            <a:r>
              <a:rPr lang="en-US" sz="2400" b="1" dirty="0" smtClean="0"/>
              <a:t>30s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Predominantly </a:t>
            </a:r>
            <a:r>
              <a:rPr lang="en-US" sz="2400" b="1" dirty="0"/>
              <a:t>affects </a:t>
            </a:r>
            <a:r>
              <a:rPr lang="en-US" sz="2400" b="1" dirty="0" smtClean="0"/>
              <a:t>blacks</a:t>
            </a:r>
            <a:endParaRPr lang="en-US" sz="2400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Involve </a:t>
            </a:r>
            <a:r>
              <a:rPr lang="en-US" sz="2400" b="1" dirty="0"/>
              <a:t>almost any </a:t>
            </a:r>
            <a:r>
              <a:rPr lang="en-US" sz="2400" b="1" dirty="0" smtClean="0"/>
              <a:t>organ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err="1" smtClean="0"/>
              <a:t>Gingiva</a:t>
            </a:r>
            <a:r>
              <a:rPr lang="en-US" sz="2400" b="1" dirty="0" smtClean="0"/>
              <a:t> appear </a:t>
            </a:r>
            <a:r>
              <a:rPr lang="en-US" sz="2400" b="1" dirty="0"/>
              <a:t>red, smooth, </a:t>
            </a:r>
            <a:r>
              <a:rPr lang="en-US" sz="2400" b="1" dirty="0" smtClean="0"/>
              <a:t>painless</a:t>
            </a:r>
            <a:endParaRPr lang="en-US" sz="2400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It presents most frequently with </a:t>
            </a:r>
            <a:r>
              <a:rPr lang="en-US" sz="2400" b="1" dirty="0" err="1"/>
              <a:t>hilar</a:t>
            </a:r>
            <a:r>
              <a:rPr lang="en-US" sz="2400" b="1" dirty="0"/>
              <a:t> lymphadenopathy, pulmonary </a:t>
            </a:r>
            <a:r>
              <a:rPr lang="en-US" sz="2400" b="1" dirty="0" smtClean="0"/>
              <a:t>inflammation and </a:t>
            </a:r>
            <a:r>
              <a:rPr lang="en-US" sz="2400" b="1" dirty="0"/>
              <a:t>skin &amp; eye </a:t>
            </a:r>
            <a:r>
              <a:rPr lang="en-US" sz="2400" b="1" dirty="0" smtClean="0"/>
              <a:t>lesions</a:t>
            </a:r>
            <a:endParaRPr lang="en-US" sz="2400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There is depression of delayed type </a:t>
            </a:r>
            <a:r>
              <a:rPr lang="en-US" sz="2400" b="1" dirty="0" smtClean="0"/>
              <a:t>hypersensitivity</a:t>
            </a:r>
            <a:endParaRPr lang="en-US" sz="2400" b="1" dirty="0"/>
          </a:p>
          <a:p>
            <a:pPr marL="0" indent="0" algn="just">
              <a:buNone/>
            </a:pPr>
            <a:endParaRPr lang="en-IN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230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28802"/>
            <a:ext cx="8229600" cy="4429156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NEOPLASTIC ENLARGEMENT</a:t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b="1" dirty="0" smtClean="0">
                <a:solidFill>
                  <a:srgbClr val="FF0000"/>
                </a:solidFill>
              </a:rPr>
              <a:t/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b="1" dirty="0" smtClean="0">
                <a:solidFill>
                  <a:srgbClr val="7030A0"/>
                </a:solidFill>
              </a:rPr>
              <a:t/>
            </a:r>
            <a:br>
              <a:rPr lang="en-IN" b="1" dirty="0" smtClean="0">
                <a:solidFill>
                  <a:srgbClr val="7030A0"/>
                </a:solidFill>
              </a:rPr>
            </a:br>
            <a:r>
              <a:rPr lang="en-IN" b="1" dirty="0" smtClean="0">
                <a:solidFill>
                  <a:srgbClr val="7030A0"/>
                </a:solidFill>
              </a:rPr>
              <a:t>BENIGN TUMORS</a:t>
            </a:r>
            <a:endParaRPr lang="en-IN" b="1" dirty="0">
              <a:solidFill>
                <a:srgbClr val="7030A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662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3705275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b="1" dirty="0" err="1"/>
              <a:t>Epulis</a:t>
            </a:r>
            <a:r>
              <a:rPr lang="en-US" sz="2400" b="1" dirty="0"/>
              <a:t> is a generic term used clinically to designate all discrete tumors and </a:t>
            </a:r>
            <a:r>
              <a:rPr lang="en-US" sz="2400" b="1" dirty="0" err="1"/>
              <a:t>tumorlike</a:t>
            </a:r>
            <a:r>
              <a:rPr lang="en-US" sz="2400" b="1" dirty="0"/>
              <a:t> masses of the </a:t>
            </a:r>
            <a:r>
              <a:rPr lang="en-US" sz="2400" b="1" dirty="0" smtClean="0"/>
              <a:t>gingiva</a:t>
            </a:r>
            <a:endParaRPr lang="en-US" sz="2400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/>
              <a:t>Most </a:t>
            </a:r>
            <a:r>
              <a:rPr lang="en-US" sz="2400" b="1" dirty="0"/>
              <a:t>lesions referred to as "</a:t>
            </a:r>
            <a:r>
              <a:rPr lang="en-US" sz="2400" b="1" dirty="0" err="1"/>
              <a:t>epulis</a:t>
            </a:r>
            <a:r>
              <a:rPr lang="en-US" sz="2400" b="1" dirty="0"/>
              <a:t>" are inflammatory rather than </a:t>
            </a:r>
            <a:r>
              <a:rPr lang="en-US" sz="2400" b="1" dirty="0" smtClean="0"/>
              <a:t>neoplastic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131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921299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FIBROMA: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err="1" smtClean="0">
                <a:cs typeface="Times New Roman" pitchFamily="18" charset="0"/>
              </a:rPr>
              <a:t>Fibromas</a:t>
            </a:r>
            <a:r>
              <a:rPr lang="en-IN" sz="2400" b="1" dirty="0" smtClean="0">
                <a:cs typeface="Times New Roman" pitchFamily="18" charset="0"/>
              </a:rPr>
              <a:t> of the </a:t>
            </a:r>
            <a:r>
              <a:rPr lang="en-IN" sz="2400" b="1" dirty="0" err="1" smtClean="0">
                <a:cs typeface="Times New Roman" pitchFamily="18" charset="0"/>
              </a:rPr>
              <a:t>gingiva</a:t>
            </a:r>
            <a:r>
              <a:rPr lang="en-IN" sz="2400" b="1" dirty="0" smtClean="0">
                <a:cs typeface="Times New Roman" pitchFamily="18" charset="0"/>
              </a:rPr>
              <a:t> arise from the gingival connective tissue or from the periodontal ligament.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cs typeface="Times New Roman" pitchFamily="18" charset="0"/>
              </a:rPr>
              <a:t>slow-growing, spherical </a:t>
            </a:r>
            <a:r>
              <a:rPr lang="en-IN" sz="2400" b="1" dirty="0" err="1" smtClean="0">
                <a:cs typeface="Times New Roman" pitchFamily="18" charset="0"/>
              </a:rPr>
              <a:t>tumors</a:t>
            </a:r>
            <a:r>
              <a:rPr lang="en-IN" sz="2400" b="1" dirty="0" smtClean="0">
                <a:cs typeface="Times New Roman" pitchFamily="18" charset="0"/>
              </a:rPr>
              <a:t> that tend to be firm and nodular but may be soft and vascular.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cs typeface="Times New Roman" pitchFamily="18" charset="0"/>
              </a:rPr>
              <a:t>usually </a:t>
            </a:r>
            <a:r>
              <a:rPr lang="en-IN" sz="2400" b="1" dirty="0" err="1" smtClean="0">
                <a:cs typeface="Times New Roman" pitchFamily="18" charset="0"/>
              </a:rPr>
              <a:t>pedunculated</a:t>
            </a:r>
            <a:r>
              <a:rPr lang="en-IN" sz="2400" b="1" dirty="0" smtClean="0"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en-IN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072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27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5904656" cy="5094815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0322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05475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PAPILLOMA: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err="1">
                <a:cs typeface="Times New Roman" pitchFamily="18" charset="0"/>
              </a:rPr>
              <a:t>Papillomas</a:t>
            </a:r>
            <a:r>
              <a:rPr lang="en-US" sz="2400" b="1" dirty="0">
                <a:cs typeface="Times New Roman" pitchFamily="18" charset="0"/>
              </a:rPr>
              <a:t> are benign proliferations of surface epithelium associated with the human papillomavirus (HPV</a:t>
            </a:r>
            <a:r>
              <a:rPr lang="en-US" sz="2400" b="1" dirty="0" smtClean="0">
                <a:cs typeface="Times New Roman" pitchFamily="18" charset="0"/>
              </a:rPr>
              <a:t>)</a:t>
            </a:r>
            <a:endParaRPr lang="en-US" sz="2400" b="1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cs typeface="Times New Roman" pitchFamily="18" charset="0"/>
              </a:rPr>
              <a:t>subtypes </a:t>
            </a:r>
            <a:r>
              <a:rPr lang="en-US" sz="2400" b="1" dirty="0">
                <a:cs typeface="Times New Roman" pitchFamily="18" charset="0"/>
              </a:rPr>
              <a:t>HPV6 and </a:t>
            </a:r>
            <a:r>
              <a:rPr lang="en-US" sz="2400" b="1" dirty="0" smtClean="0">
                <a:cs typeface="Times New Roman" pitchFamily="18" charset="0"/>
              </a:rPr>
              <a:t>HPV11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cs typeface="Times New Roman" pitchFamily="18" charset="0"/>
              </a:rPr>
              <a:t> </a:t>
            </a:r>
            <a:r>
              <a:rPr lang="en-IN" sz="2400" b="1" dirty="0" smtClean="0">
                <a:cs typeface="Times New Roman" pitchFamily="18" charset="0"/>
              </a:rPr>
              <a:t>Gingival </a:t>
            </a:r>
            <a:r>
              <a:rPr lang="en-IN" sz="2400" b="1" dirty="0" err="1" smtClean="0">
                <a:cs typeface="Times New Roman" pitchFamily="18" charset="0"/>
              </a:rPr>
              <a:t>papillomas</a:t>
            </a:r>
            <a:r>
              <a:rPr lang="en-IN" sz="2400" b="1" dirty="0" smtClean="0">
                <a:cs typeface="Times New Roman" pitchFamily="18" charset="0"/>
              </a:rPr>
              <a:t> appear as solitary, </a:t>
            </a:r>
            <a:r>
              <a:rPr lang="en-IN" sz="2400" b="1" dirty="0" err="1" smtClean="0">
                <a:cs typeface="Times New Roman" pitchFamily="18" charset="0"/>
              </a:rPr>
              <a:t>wartlike</a:t>
            </a:r>
            <a:r>
              <a:rPr lang="en-IN" sz="2400" b="1" dirty="0" smtClean="0">
                <a:cs typeface="Times New Roman" pitchFamily="18" charset="0"/>
              </a:rPr>
              <a:t> or cauliflower-like protuberances. They may be small and discrete or broad, hard elevations with minutely irregular surfaces .</a:t>
            </a:r>
            <a:endParaRPr lang="en-US" sz="2400" b="1" dirty="0"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IN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251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05475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PERIPHERAL GIANT CELL CARCINOMA: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cs typeface="Times New Roman" pitchFamily="18" charset="0"/>
              </a:rPr>
              <a:t>Unknown etiology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cs typeface="Times New Roman" pitchFamily="18" charset="0"/>
              </a:rPr>
              <a:t>arise </a:t>
            </a:r>
            <a:r>
              <a:rPr lang="en-US" sz="2400" b="1" dirty="0">
                <a:cs typeface="Times New Roman" pitchFamily="18" charset="0"/>
              </a:rPr>
              <a:t>interdentally or from the gingival </a:t>
            </a:r>
            <a:r>
              <a:rPr lang="en-US" sz="2400" b="1" dirty="0" smtClean="0">
                <a:cs typeface="Times New Roman" pitchFamily="18" charset="0"/>
              </a:rPr>
              <a:t>margin</a:t>
            </a:r>
            <a:endParaRPr lang="en-US" sz="2400" b="1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cs typeface="Times New Roman" pitchFamily="18" charset="0"/>
              </a:rPr>
              <a:t>Occurs on </a:t>
            </a:r>
            <a:r>
              <a:rPr lang="en-US" sz="2400" b="1" dirty="0">
                <a:cs typeface="Times New Roman" pitchFamily="18" charset="0"/>
              </a:rPr>
              <a:t>the labial surface </a:t>
            </a:r>
            <a:endParaRPr lang="en-US" sz="2400" b="1" dirty="0" smtClean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cs typeface="Times New Roman" pitchFamily="18" charset="0"/>
              </a:rPr>
              <a:t>may </a:t>
            </a:r>
            <a:r>
              <a:rPr lang="en-US" sz="2400" b="1" dirty="0">
                <a:cs typeface="Times New Roman" pitchFamily="18" charset="0"/>
              </a:rPr>
              <a:t>be sessile or </a:t>
            </a:r>
            <a:r>
              <a:rPr lang="en-US" sz="2400" b="1" dirty="0" err="1" smtClean="0">
                <a:cs typeface="Times New Roman" pitchFamily="18" charset="0"/>
              </a:rPr>
              <a:t>pedunculated</a:t>
            </a:r>
            <a:endParaRPr lang="en-US" sz="2400" b="1" dirty="0" smtClean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cs typeface="Times New Roman" pitchFamily="18" charset="0"/>
              </a:rPr>
              <a:t>They may be firm or spongy, and the </a:t>
            </a:r>
            <a:r>
              <a:rPr lang="en-IN" sz="2400" b="1" dirty="0" err="1" smtClean="0">
                <a:cs typeface="Times New Roman" pitchFamily="18" charset="0"/>
              </a:rPr>
              <a:t>color</a:t>
            </a:r>
            <a:r>
              <a:rPr lang="en-IN" sz="2400" b="1" dirty="0" smtClean="0">
                <a:cs typeface="Times New Roman" pitchFamily="18" charset="0"/>
              </a:rPr>
              <a:t> varies from pink to deep red or purplish blue. </a:t>
            </a:r>
            <a:endParaRPr lang="en-US" sz="2400" b="1" dirty="0" smtClean="0"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IN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973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521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CONTENT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PART-I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Introduction</a:t>
            </a:r>
            <a:endParaRPr lang="en-IN" sz="2400" b="1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Classification</a:t>
            </a:r>
            <a:endParaRPr lang="en-IN" sz="2400" b="1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Inflammatory enlargement</a:t>
            </a:r>
            <a:endParaRPr lang="en-IN" sz="2400" b="1" dirty="0"/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Chronic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Acute</a:t>
            </a:r>
          </a:p>
          <a:p>
            <a:pPr lvl="2" algn="ctr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PART--II</a:t>
            </a:r>
            <a:endParaRPr lang="en-IN" b="1" u="sng" dirty="0">
              <a:solidFill>
                <a:srgbClr val="FF0000"/>
              </a:solidFill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Drug-induced enlargement</a:t>
            </a:r>
            <a:endParaRPr lang="en-IN" sz="2400" b="1" dirty="0"/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Anti-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Convulsants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Immunosuppresants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Calcium Channel Blockers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453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cs typeface="Times New Roman" pitchFamily="18" charset="0"/>
              </a:rPr>
              <a:t>smooth, regularly outlined masses to irregularly shaped, </a:t>
            </a:r>
            <a:r>
              <a:rPr lang="en-IN" sz="2400" b="1" dirty="0" err="1" smtClean="0">
                <a:cs typeface="Times New Roman" pitchFamily="18" charset="0"/>
              </a:rPr>
              <a:t>multilobulated</a:t>
            </a:r>
            <a:r>
              <a:rPr lang="en-IN" sz="2400" b="1" dirty="0" smtClean="0">
                <a:cs typeface="Times New Roman" pitchFamily="18" charset="0"/>
              </a:rPr>
              <a:t> protuberances with surface indentations.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cs typeface="Times New Roman" pitchFamily="18" charset="0"/>
              </a:rPr>
              <a:t>Ulceration of the margin is occasionally seen.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cs typeface="Times New Roman" pitchFamily="18" charset="0"/>
              </a:rPr>
              <a:t> painless,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cs typeface="Times New Roman" pitchFamily="18" charset="0"/>
              </a:rPr>
              <a:t>vary in size, and may cover several teeth. </a:t>
            </a:r>
            <a:endParaRPr lang="en-US" sz="2400" b="1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31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49" y="1340768"/>
            <a:ext cx="4606199" cy="3168352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5088" y="1196752"/>
            <a:ext cx="3217352" cy="3972843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96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633267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CENTRAL GIANT CELL CARCINOMA: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cs typeface="Times New Roman" pitchFamily="18" charset="0"/>
              </a:rPr>
              <a:t>These </a:t>
            </a:r>
            <a:r>
              <a:rPr lang="en-US" sz="2400" b="1" dirty="0">
                <a:cs typeface="Times New Roman" pitchFamily="18" charset="0"/>
              </a:rPr>
              <a:t>lesions arise within the jaws and produce central </a:t>
            </a:r>
            <a:r>
              <a:rPr lang="en-US" sz="2400" b="1" dirty="0" smtClean="0">
                <a:cs typeface="Times New Roman" pitchFamily="18" charset="0"/>
              </a:rPr>
              <a:t>cavitation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cs typeface="Times New Roman" pitchFamily="18" charset="0"/>
              </a:rPr>
              <a:t>They occasionally </a:t>
            </a:r>
            <a:r>
              <a:rPr lang="en-US" sz="2400" b="1" dirty="0">
                <a:cs typeface="Times New Roman" pitchFamily="18" charset="0"/>
              </a:rPr>
              <a:t>create a deformity of the jaw that makes the gingiva appear enlarged</a:t>
            </a:r>
            <a:endParaRPr lang="en-US" sz="24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IN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173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05475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GINGIVAL CYST: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localized enlargements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may involve the marginal and attached gingiva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7030A0"/>
                </a:solidFill>
              </a:rPr>
              <a:t>Site: </a:t>
            </a:r>
            <a:r>
              <a:rPr lang="en-IN" sz="2400" b="1" dirty="0" smtClean="0"/>
              <a:t>mandibular canine and premolar areas, most often on the lingual surface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Painless but with expansion, they may cause erosion of the surface of the alveolar bone 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205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53347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IN" b="1" u="sng" dirty="0" smtClean="0">
                <a:solidFill>
                  <a:srgbClr val="7030A0"/>
                </a:solidFill>
              </a:rPr>
              <a:t>MALIGNANT TUMORS</a:t>
            </a:r>
            <a:endParaRPr lang="en-IN" b="1" u="sng" dirty="0" smtClean="0">
              <a:solidFill>
                <a:srgbClr val="FF0066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N" b="1" dirty="0" smtClean="0">
                <a:solidFill>
                  <a:srgbClr val="FF0066"/>
                </a:solidFill>
              </a:rPr>
              <a:t>Carcinoma: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Oral cancer constitutes only 3% of all malignant </a:t>
            </a:r>
            <a:r>
              <a:rPr lang="en-IN" sz="2400" b="1" dirty="0" err="1" smtClean="0"/>
              <a:t>tumors</a:t>
            </a:r>
            <a:r>
              <a:rPr lang="en-IN" sz="2400" b="1" dirty="0" smtClean="0"/>
              <a:t> in the body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6% of oral malignancy have gingiva as their site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/>
              <a:t> S</a:t>
            </a:r>
            <a:r>
              <a:rPr lang="en-IN" sz="2400" b="1" dirty="0" smtClean="0"/>
              <a:t>quamous cell carcinoma is the most common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371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281339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b="1" dirty="0" smtClean="0">
                <a:solidFill>
                  <a:srgbClr val="FF0066"/>
                </a:solidFill>
              </a:rPr>
              <a:t>Squamous cell carcinoma: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It may be </a:t>
            </a:r>
            <a:r>
              <a:rPr lang="en-IN" sz="2400" b="1" dirty="0" err="1" smtClean="0"/>
              <a:t>exophytic</a:t>
            </a:r>
            <a:r>
              <a:rPr lang="en-IN" sz="2400" b="1" dirty="0" smtClean="0"/>
              <a:t>, presenting as an irregular outgrowth, or ulcerative, appearing as flat, erosive lesions.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It is often symptom free, going unnoticed until complicated by inflammatory changes that may mask the neoplasm but cause pain; sometimes it becomes evident after tooth extraction.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70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633267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b="1" dirty="0" smtClean="0">
                <a:solidFill>
                  <a:srgbClr val="FF0066"/>
                </a:solidFill>
              </a:rPr>
              <a:t>Malignant melanoma: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rare oral </a:t>
            </a:r>
            <a:r>
              <a:rPr lang="en-IN" sz="2400" b="1" dirty="0" err="1" smtClean="0"/>
              <a:t>tumor</a:t>
            </a:r>
            <a:r>
              <a:rPr lang="en-IN" sz="2400" b="1" dirty="0" smtClean="0"/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occur in the hard palate and maxillary </a:t>
            </a:r>
            <a:r>
              <a:rPr lang="en-IN" sz="2400" b="1" dirty="0" err="1" smtClean="0"/>
              <a:t>gingiva</a:t>
            </a:r>
            <a:r>
              <a:rPr lang="en-IN" sz="2400" b="1" dirty="0" smtClean="0"/>
              <a:t> of older persons.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It is usually darkly pigmented and is often preceded by localized pigmentation.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451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1" dirty="0" smtClean="0"/>
              <a:t>It may be flat or nodular and is characterized by rapid growth and early metastasis. 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/>
              <a:t>It arises from </a:t>
            </a:r>
            <a:r>
              <a:rPr lang="en-IN" sz="2400" b="1" dirty="0" err="1" smtClean="0"/>
              <a:t>melanoblasts</a:t>
            </a:r>
            <a:r>
              <a:rPr lang="en-IN" sz="2400" b="1" dirty="0" smtClean="0"/>
              <a:t> in the </a:t>
            </a:r>
            <a:r>
              <a:rPr lang="en-IN" sz="2400" b="1" dirty="0" err="1" smtClean="0"/>
              <a:t>gingiva</a:t>
            </a:r>
            <a:r>
              <a:rPr lang="en-IN" sz="2400" b="1" dirty="0" smtClean="0"/>
              <a:t>, cheek, or palate. 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/>
              <a:t>Infiltration into the underlying bone and metastasis to cervical and axillary lymph nodes are common.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37</a:t>
            </a:fld>
            <a:endParaRPr lang="en-I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38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795167" cy="2915558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3795167" cy="2846375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08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785926"/>
            <a:ext cx="8229600" cy="1143000"/>
          </a:xfrm>
        </p:spPr>
        <p:txBody>
          <a:bodyPr>
            <a:normAutofit/>
          </a:bodyPr>
          <a:lstStyle/>
          <a:p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828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Idiopathic Gingival </a:t>
            </a:r>
            <a:r>
              <a:rPr lang="en-US" sz="2400" b="1" dirty="0" smtClean="0"/>
              <a:t>enlargement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PART-III</a:t>
            </a:r>
            <a:endParaRPr lang="en-IN" sz="2400" b="1" u="sng" dirty="0">
              <a:solidFill>
                <a:srgbClr val="FF0000"/>
              </a:solidFill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Enlargements associated with systemic diseases or </a:t>
            </a:r>
            <a:r>
              <a:rPr lang="en-US" sz="2400" b="1" dirty="0" smtClean="0"/>
              <a:t>conditions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Neoplastic enlargements</a:t>
            </a:r>
            <a:endParaRPr lang="en-IN" sz="2400" b="1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False </a:t>
            </a:r>
            <a:r>
              <a:rPr lang="en-US" sz="2400" b="1" dirty="0" smtClean="0"/>
              <a:t>enlargement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Summary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Reference </a:t>
            </a:r>
            <a:endParaRPr lang="en-IN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723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633267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IN" sz="2800" b="1" dirty="0" smtClean="0">
                <a:solidFill>
                  <a:srgbClr val="FF0000"/>
                </a:solidFill>
              </a:rPr>
              <a:t>FALSE ENLARGEMENT</a:t>
            </a:r>
            <a:endParaRPr lang="en-IN" sz="28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IN" sz="24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result </a:t>
            </a:r>
            <a:r>
              <a:rPr lang="en-IN" sz="2400" b="1" dirty="0"/>
              <a:t>of increases in size of the underlying osseous or dental </a:t>
            </a:r>
            <a:r>
              <a:rPr lang="en-IN" sz="2400" b="1" dirty="0" smtClean="0"/>
              <a:t>tissues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no </a:t>
            </a:r>
            <a:r>
              <a:rPr lang="en-IN" sz="2400" b="1" dirty="0"/>
              <a:t>abnormal clinical features except the massive increase in size of </a:t>
            </a:r>
            <a:r>
              <a:rPr lang="en-IN" sz="2400" b="1" dirty="0" smtClean="0"/>
              <a:t>the area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09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76664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b="1" dirty="0" smtClean="0">
                <a:solidFill>
                  <a:srgbClr val="FF0066"/>
                </a:solidFill>
              </a:rPr>
              <a:t>Underlying </a:t>
            </a:r>
            <a:r>
              <a:rPr lang="en-IN" b="1" dirty="0">
                <a:solidFill>
                  <a:srgbClr val="FF0066"/>
                </a:solidFill>
              </a:rPr>
              <a:t>Osseous </a:t>
            </a:r>
            <a:r>
              <a:rPr lang="en-IN" b="1" dirty="0" smtClean="0">
                <a:solidFill>
                  <a:srgbClr val="FF0066"/>
                </a:solidFill>
              </a:rPr>
              <a:t>Lesions: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Tori and </a:t>
            </a:r>
            <a:r>
              <a:rPr lang="en-IN" sz="2400" b="1" dirty="0" err="1" smtClean="0"/>
              <a:t>exostoses</a:t>
            </a:r>
            <a:r>
              <a:rPr lang="en-IN" sz="2400" b="1" dirty="0" smtClean="0"/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Paget’s disease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Fibrous dysplasia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err="1" smtClean="0"/>
              <a:t>Cherubism</a:t>
            </a:r>
            <a:endParaRPr lang="en-IN" sz="24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Central giant cell granuloma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err="1"/>
              <a:t>A</a:t>
            </a:r>
            <a:r>
              <a:rPr lang="en-IN" sz="2400" b="1" dirty="0" err="1" smtClean="0"/>
              <a:t>meloblastoma</a:t>
            </a:r>
            <a:endParaRPr lang="en-IN" sz="24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err="1" smtClean="0"/>
              <a:t>Osteoma</a:t>
            </a:r>
            <a:endParaRPr lang="en-IN" sz="24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Osteosarcoma </a:t>
            </a:r>
            <a:endParaRPr lang="en-IN" sz="2400" b="1" dirty="0" smtClean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006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417243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b="1" dirty="0" smtClean="0">
                <a:solidFill>
                  <a:srgbClr val="FF0066"/>
                </a:solidFill>
              </a:rPr>
              <a:t>Underlying Dental Lesions: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b="1" dirty="0" smtClean="0"/>
              <a:t>	developmental gingival enlargements are physiologic and usually present no problems. </a:t>
            </a:r>
            <a:endParaRPr lang="en-IN" sz="2400" b="1" dirty="0" smtClean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178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21744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IN" sz="2400" b="1" dirty="0" smtClean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43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4174686" cy="2748335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17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Algerian" pitchFamily="82" charset="0"/>
              </a:rPr>
              <a:t>Summary </a:t>
            </a:r>
            <a:endParaRPr lang="en-IN" sz="24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GE is one of the commonly encountered entity in the clinic &amp; has various implications like niches for infection &amp; </a:t>
            </a:r>
            <a:r>
              <a:rPr lang="en-IN" sz="2400" b="1" dirty="0" err="1" smtClean="0"/>
              <a:t>esthetic</a:t>
            </a:r>
            <a:r>
              <a:rPr lang="en-IN" sz="2400" b="1" dirty="0" smtClean="0"/>
              <a:t> concern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 Diagnosis of the exact nature of enlargement &amp; etiologic factor plays a critical role in elimination of exaggerated lesions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974764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REFERENCE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Newman MG, Takei HH, </a:t>
            </a:r>
            <a:r>
              <a:rPr lang="en-US" sz="2400" dirty="0" err="1" smtClean="0">
                <a:solidFill>
                  <a:schemeClr val="tx1"/>
                </a:solidFill>
              </a:rPr>
              <a:t>Klokkevold</a:t>
            </a:r>
            <a:r>
              <a:rPr lang="en-US" sz="2400" dirty="0" smtClean="0">
                <a:solidFill>
                  <a:schemeClr val="tx1"/>
                </a:solidFill>
              </a:rPr>
              <a:t> PR, Carranza FA. Carranza’s clinical </a:t>
            </a:r>
            <a:r>
              <a:rPr lang="en-US" sz="2400" dirty="0" err="1" smtClean="0">
                <a:solidFill>
                  <a:schemeClr val="tx1"/>
                </a:solidFill>
              </a:rPr>
              <a:t>periodontology</a:t>
            </a:r>
            <a:r>
              <a:rPr lang="en-US" sz="2400" dirty="0" smtClean="0">
                <a:solidFill>
                  <a:schemeClr val="tx1"/>
                </a:solidFill>
              </a:rPr>
              <a:t>, 10th ed. Saunders Elsevier; 2007.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Lindhe</a:t>
            </a:r>
            <a:r>
              <a:rPr lang="en-US" sz="2400" dirty="0" smtClean="0">
                <a:solidFill>
                  <a:schemeClr val="tx1"/>
                </a:solidFill>
              </a:rPr>
              <a:t> J, Lang NP and </a:t>
            </a:r>
            <a:r>
              <a:rPr lang="en-US" sz="2400" dirty="0" err="1" smtClean="0">
                <a:solidFill>
                  <a:schemeClr val="tx1"/>
                </a:solidFill>
              </a:rPr>
              <a:t>Karring</a:t>
            </a:r>
            <a:r>
              <a:rPr lang="en-US" sz="2400" dirty="0" smtClean="0">
                <a:solidFill>
                  <a:schemeClr val="tx1"/>
                </a:solidFill>
              </a:rPr>
              <a:t> T. Clinical </a:t>
            </a:r>
            <a:r>
              <a:rPr lang="en-US" sz="2400" dirty="0" err="1" smtClean="0">
                <a:solidFill>
                  <a:schemeClr val="tx1"/>
                </a:solidFill>
              </a:rPr>
              <a:t>Periodontology</a:t>
            </a:r>
            <a:r>
              <a:rPr lang="en-US" sz="2400" dirty="0" smtClean="0">
                <a:solidFill>
                  <a:schemeClr val="tx1"/>
                </a:solidFill>
              </a:rPr>
              <a:t> and Implant Dentistry. 6th ed. Oxford (UK): Blackwell Publishing Ltd.; 2015.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Newman MG, Takei HH, </a:t>
            </a:r>
            <a:r>
              <a:rPr lang="en-US" sz="2400" dirty="0" err="1" smtClean="0">
                <a:solidFill>
                  <a:schemeClr val="tx1"/>
                </a:solidFill>
              </a:rPr>
              <a:t>Klokkevold</a:t>
            </a:r>
            <a:r>
              <a:rPr lang="en-US" sz="2400" dirty="0" smtClean="0">
                <a:solidFill>
                  <a:schemeClr val="tx1"/>
                </a:solidFill>
              </a:rPr>
              <a:t> PR, Carranza FA. Carranza’s clinical </a:t>
            </a:r>
            <a:r>
              <a:rPr lang="en-US" sz="2400" dirty="0" err="1" smtClean="0">
                <a:solidFill>
                  <a:schemeClr val="tx1"/>
                </a:solidFill>
              </a:rPr>
              <a:t>periodontology</a:t>
            </a:r>
            <a:r>
              <a:rPr lang="en-US" sz="2400" dirty="0" smtClean="0">
                <a:solidFill>
                  <a:schemeClr val="tx1"/>
                </a:solidFill>
              </a:rPr>
              <a:t>, 13th ed. Saunders Elsevier; 2018.</a:t>
            </a: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endParaRPr lang="en-IN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IN" sz="2400" i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45</a:t>
            </a:fld>
            <a:endParaRPr lang="en-I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i="1" u="sng" dirty="0" smtClean="0">
                <a:solidFill>
                  <a:srgbClr val="FF0000"/>
                </a:solidFill>
              </a:rPr>
              <a:t/>
            </a:r>
            <a:br>
              <a:rPr lang="en-US" sz="6000" b="1" i="1" u="sng" dirty="0" smtClean="0">
                <a:solidFill>
                  <a:srgbClr val="FF0000"/>
                </a:solidFill>
              </a:rPr>
            </a:br>
            <a:r>
              <a:rPr lang="en-US" sz="6000" b="1" i="1" u="sng" dirty="0" smtClean="0">
                <a:solidFill>
                  <a:srgbClr val="FF0000"/>
                </a:solidFill>
              </a:rPr>
              <a:t/>
            </a:r>
            <a:br>
              <a:rPr lang="en-US" sz="6000" b="1" i="1" u="sng" dirty="0" smtClean="0">
                <a:solidFill>
                  <a:srgbClr val="FF0000"/>
                </a:solidFill>
              </a:rPr>
            </a:br>
            <a:r>
              <a:rPr lang="en-US" sz="6000" b="1" i="1" u="sng" dirty="0" smtClean="0">
                <a:solidFill>
                  <a:srgbClr val="FF0000"/>
                </a:solidFill>
              </a:rPr>
              <a:t/>
            </a:r>
            <a:br>
              <a:rPr lang="en-US" sz="6000" b="1" i="1" u="sng" dirty="0" smtClean="0">
                <a:solidFill>
                  <a:srgbClr val="FF0000"/>
                </a:solidFill>
              </a:rPr>
            </a:br>
            <a:r>
              <a:rPr lang="en-US" sz="6000" b="1" i="1" u="sng" dirty="0" smtClean="0">
                <a:solidFill>
                  <a:srgbClr val="FF0000"/>
                </a:solidFill>
              </a:rPr>
              <a:t>THANK </a:t>
            </a:r>
            <a:r>
              <a:rPr lang="en-US" sz="6000" b="1" i="1" u="sng" dirty="0" smtClean="0">
                <a:solidFill>
                  <a:srgbClr val="FF0000"/>
                </a:solidFill>
              </a:rPr>
              <a:t>YOU</a:t>
            </a:r>
            <a:endParaRPr lang="en-IN" sz="6000" b="1" i="1" u="sng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16" t="12573" r="15180" b="10911"/>
          <a:stretch/>
        </p:blipFill>
        <p:spPr>
          <a:xfrm>
            <a:off x="1928794" y="2500306"/>
            <a:ext cx="5447489" cy="34630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6734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Enlargement in vitamin C deficiency: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Acute </a:t>
            </a:r>
            <a:r>
              <a:rPr lang="en-IN" sz="2400" b="1" dirty="0" smtClean="0">
                <a:solidFill>
                  <a:srgbClr val="FF0000"/>
                </a:solidFill>
              </a:rPr>
              <a:t>vitamin C deficiency itself does not cause gingival inflammation, </a:t>
            </a:r>
            <a:r>
              <a:rPr lang="en-IN" sz="2400" b="1" dirty="0" smtClean="0"/>
              <a:t>but it does cause </a:t>
            </a:r>
            <a:r>
              <a:rPr lang="en-IN" sz="2400" b="1" dirty="0" err="1" smtClean="0"/>
              <a:t>hemorrhage</a:t>
            </a:r>
            <a:r>
              <a:rPr lang="en-IN" sz="2400" b="1" dirty="0" smtClean="0"/>
              <a:t>, collagen degeneration, and </a:t>
            </a:r>
            <a:r>
              <a:rPr lang="en-IN" sz="2400" b="1" dirty="0" err="1" smtClean="0"/>
              <a:t>edema</a:t>
            </a:r>
            <a:r>
              <a:rPr lang="en-IN" sz="2400" b="1" dirty="0" smtClean="0"/>
              <a:t> of the gingival connective tissue.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These changes modify the response of the </a:t>
            </a:r>
            <a:r>
              <a:rPr lang="en-IN" sz="2400" b="1" dirty="0" err="1" smtClean="0"/>
              <a:t>gingiva</a:t>
            </a:r>
            <a:r>
              <a:rPr lang="en-IN" sz="2400" b="1" dirty="0" smtClean="0"/>
              <a:t> to plaque to the extent that the </a:t>
            </a:r>
            <a:r>
              <a:rPr lang="en-IN" sz="2400" b="1" dirty="0" smtClean="0">
                <a:solidFill>
                  <a:srgbClr val="FF0000"/>
                </a:solidFill>
              </a:rPr>
              <a:t>normal defensive delimiting reaction is inhibited,</a:t>
            </a:r>
            <a:r>
              <a:rPr lang="en-IN" sz="2400" b="1" dirty="0" smtClean="0"/>
              <a:t> and the extent of the inflammation is exaggerated, resulting in the massive gingival enlargement seen in scurvy.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973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6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704928" cy="3119572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42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Clinical features: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cs typeface="Times New Roman" pitchFamily="18" charset="0"/>
              </a:rPr>
              <a:t>Gingival </a:t>
            </a:r>
            <a:r>
              <a:rPr lang="en-US" sz="2400" b="1" dirty="0">
                <a:cs typeface="Times New Roman" pitchFamily="18" charset="0"/>
              </a:rPr>
              <a:t>enlargement is marginal, bluish red, tender, soft and friable, and has smooth and shiny </a:t>
            </a:r>
            <a:r>
              <a:rPr lang="en-US" sz="2400" b="1" dirty="0" smtClean="0">
                <a:cs typeface="Times New Roman" pitchFamily="18" charset="0"/>
              </a:rPr>
              <a:t>surface</a:t>
            </a:r>
            <a:endParaRPr lang="en-US" sz="2400" b="1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cs typeface="Times New Roman" pitchFamily="18" charset="0"/>
              </a:rPr>
              <a:t>Extremely hyperemic and bleed spontaneously or on gentle stimulation, such as on </a:t>
            </a:r>
            <a:r>
              <a:rPr lang="en-US" sz="2400" b="1" dirty="0" smtClean="0">
                <a:cs typeface="Times New Roman" pitchFamily="18" charset="0"/>
              </a:rPr>
              <a:t>chewing.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cs typeface="Times New Roman" pitchFamily="18" charset="0"/>
              </a:rPr>
              <a:t>Ulcerations or surface necrosis with </a:t>
            </a:r>
            <a:r>
              <a:rPr lang="en-US" sz="2400" b="1" dirty="0" err="1">
                <a:cs typeface="Times New Roman" pitchFamily="18" charset="0"/>
              </a:rPr>
              <a:t>pseudomembrane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smtClean="0">
                <a:cs typeface="Times New Roman" pitchFamily="18" charset="0"/>
              </a:rPr>
              <a:t>formation</a:t>
            </a:r>
            <a:endParaRPr lang="en-US" sz="2400" b="1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cs typeface="Times New Roman" pitchFamily="18" charset="0"/>
              </a:rPr>
              <a:t> Alveolar bone </a:t>
            </a:r>
            <a:r>
              <a:rPr lang="en-US" sz="2400" b="1" dirty="0" err="1">
                <a:cs typeface="Times New Roman" pitchFamily="18" charset="0"/>
              </a:rPr>
              <a:t>resorption</a:t>
            </a:r>
            <a:r>
              <a:rPr lang="en-US" sz="2400" b="1" dirty="0">
                <a:cs typeface="Times New Roman" pitchFamily="18" charset="0"/>
              </a:rPr>
              <a:t> with increased tooth mobility has been </a:t>
            </a:r>
            <a:r>
              <a:rPr lang="en-US" sz="2400" b="1" dirty="0" smtClean="0">
                <a:cs typeface="Times New Roman" pitchFamily="18" charset="0"/>
              </a:rPr>
              <a:t>described.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425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Plasma cell </a:t>
            </a:r>
            <a:r>
              <a:rPr lang="en-IN" b="1" dirty="0" err="1" smtClean="0">
                <a:solidFill>
                  <a:schemeClr val="accent6">
                    <a:lumMod val="75000"/>
                  </a:schemeClr>
                </a:solidFill>
              </a:rPr>
              <a:t>ginigvitis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rare, non-symptomatic erythematous and edematous reaction to various substances </a:t>
            </a:r>
            <a:endParaRPr lang="en-US" sz="2400" b="1" dirty="0" smtClean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cs typeface="Times New Roman" pitchFamily="18" charset="0"/>
              </a:rPr>
              <a:t>Synonym:       </a:t>
            </a:r>
            <a:r>
              <a:rPr lang="en-US" sz="2400" b="1" dirty="0" smtClean="0">
                <a:cs typeface="Times New Roman" pitchFamily="18" charset="0"/>
              </a:rPr>
              <a:t>Atypical </a:t>
            </a:r>
            <a:r>
              <a:rPr lang="en-US" sz="2400" b="1" dirty="0">
                <a:cs typeface="Times New Roman" pitchFamily="18" charset="0"/>
              </a:rPr>
              <a:t>gingivitis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smtClean="0">
                <a:cs typeface="Times New Roman" pitchFamily="18" charset="0"/>
              </a:rPr>
              <a:t>		    Plasma </a:t>
            </a:r>
            <a:r>
              <a:rPr lang="en-US" sz="2400" b="1" dirty="0">
                <a:cs typeface="Times New Roman" pitchFamily="18" charset="0"/>
              </a:rPr>
              <a:t>cell </a:t>
            </a:r>
            <a:r>
              <a:rPr lang="en-US" sz="2400" b="1" dirty="0" err="1">
                <a:cs typeface="Times New Roman" pitchFamily="18" charset="0"/>
              </a:rPr>
              <a:t>gingivostomatitis</a:t>
            </a:r>
            <a:endParaRPr lang="en-US" sz="2400" b="1" dirty="0"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smtClean="0">
                <a:cs typeface="Times New Roman" pitchFamily="18" charset="0"/>
              </a:rPr>
              <a:t>	                Localized </a:t>
            </a:r>
            <a:r>
              <a:rPr lang="en-US" sz="2400" b="1" dirty="0">
                <a:cs typeface="Times New Roman" pitchFamily="18" charset="0"/>
              </a:rPr>
              <a:t>– plasma cell granuloma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66"/>
                </a:solidFill>
                <a:cs typeface="Times New Roman" pitchFamily="18" charset="0"/>
              </a:rPr>
              <a:t>Etiology</a:t>
            </a:r>
            <a:r>
              <a:rPr lang="en-US" sz="2400" dirty="0" smtClean="0">
                <a:cs typeface="Times New Roman" pitchFamily="18" charset="0"/>
              </a:rPr>
              <a:t>:  </a:t>
            </a:r>
            <a:r>
              <a:rPr lang="en-US" sz="2400" b="1" dirty="0" smtClean="0">
                <a:cs typeface="Times New Roman" pitchFamily="18" charset="0"/>
              </a:rPr>
              <a:t>allergic </a:t>
            </a:r>
            <a:r>
              <a:rPr lang="en-US" sz="2400" b="1" dirty="0">
                <a:cs typeface="Times New Roman" pitchFamily="18" charset="0"/>
              </a:rPr>
              <a:t>in </a:t>
            </a:r>
            <a:r>
              <a:rPr lang="en-US" sz="2400" b="1" dirty="0" smtClean="0">
                <a:cs typeface="Times New Roman" pitchFamily="18" charset="0"/>
              </a:rPr>
              <a:t>origin</a:t>
            </a:r>
            <a:endParaRPr lang="en-US" sz="2400" b="1" dirty="0">
              <a:cs typeface="Times New Roman" pitchFamily="18" charset="0"/>
            </a:endParaRPr>
          </a:p>
          <a:p>
            <a:pPr marL="0" indent="0" algn="just">
              <a:buNone/>
            </a:pPr>
            <a:endParaRPr lang="en-IN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940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cs typeface="Times New Roman" pitchFamily="18" charset="0"/>
              </a:rPr>
              <a:t>Substances resulting in allergy are: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 smtClean="0">
                <a:cs typeface="Times New Roman" pitchFamily="18" charset="0"/>
              </a:rPr>
              <a:t>Chewing gum additives such as:</a:t>
            </a:r>
          </a:p>
          <a:p>
            <a:pPr lvl="6"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70C0"/>
                </a:solidFill>
                <a:cs typeface="Times New Roman" pitchFamily="18" charset="0"/>
              </a:rPr>
              <a:t>Cinnmonaldehyde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  <a:p>
            <a:pPr lvl="6" algn="just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Cinnamon oil</a:t>
            </a:r>
          </a:p>
          <a:p>
            <a:pPr lvl="6" algn="just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cs typeface="Times New Roman" pitchFamily="18" charset="0"/>
              </a:rPr>
              <a:t>Dichlorophene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  <a:p>
            <a:pPr lvl="6" algn="just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Hexylresorcinol</a:t>
            </a:r>
          </a:p>
          <a:p>
            <a:pPr lvl="6" algn="just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Mint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 err="1">
                <a:cs typeface="Times New Roman" pitchFamily="18" charset="0"/>
              </a:rPr>
              <a:t>Dentrifices</a:t>
            </a:r>
            <a:endParaRPr lang="en-US" b="1" dirty="0">
              <a:cs typeface="Times New Roman" pitchFamily="18" charset="0"/>
            </a:endParaRP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cs typeface="Times New Roman" pitchFamily="18" charset="0"/>
              </a:rPr>
              <a:t>Various dietary components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IN" sz="2400" b="1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287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1358</Words>
  <Application>Microsoft Office PowerPoint</Application>
  <PresentationFormat>On-screen Show (4:3)</PresentationFormat>
  <Paragraphs>233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GINGIVAL ENLARGEMENT</vt:lpstr>
      <vt:lpstr>SPECIFIC LEARNING OBJECTIVES</vt:lpstr>
      <vt:lpstr>CONTENT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NEOPLASTIC ENLARGEMENT   BENIGN TUMORS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REFERENCE</vt:lpstr>
      <vt:lpstr>   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GINGIVAL ENLARGEMENT</dc:title>
  <dc:creator>vikas diwan</dc:creator>
  <cp:lastModifiedBy>dell</cp:lastModifiedBy>
  <cp:revision>434</cp:revision>
  <dcterms:created xsi:type="dcterms:W3CDTF">2014-11-10T04:07:38Z</dcterms:created>
  <dcterms:modified xsi:type="dcterms:W3CDTF">2023-02-16T09:38:30Z</dcterms:modified>
</cp:coreProperties>
</file>